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1" roundtripDataSignature="AMtx7mj2xAm59EovNpM8rnR8PQTYFMr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00A9F9-F827-4CD0-BA46-8B252488CA53}">
  <a:tblStyle styleId="{8900A9F9-F827-4CD0-BA46-8B252488CA5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阿里 Sophix</a:t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先了解下 Android APK 打包过程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总体分为 编译过程和打包过程。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细分为以下几个步骤：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1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、编译：</a:t>
            </a:r>
            <a:r>
              <a:rPr lang="zh-CN"/>
              <a:t>Java编译器对工程本身的java代码进行编译，这些java代码有三个来源：app的源代码，由资源文件生成的R文件(aapt工具)，以及有aidl文件生成的java接口文件(aidl工具)。产出为.class文件。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、</a:t>
            </a:r>
            <a:r>
              <a:rPr lang="zh-CN"/>
              <a:t>DEX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：</a:t>
            </a:r>
            <a:r>
              <a:rPr lang="zh-CN"/>
              <a:t>.class文件和依赖的三方库文件通过dex工具生成Delvik虚拟机可执行的.dex文件，可能有一个或多个，包含了所有的class信息，包括项目自身的class和依赖的class。产出为.dex文件。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3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、打包：</a:t>
            </a:r>
            <a:r>
              <a:rPr lang="zh-CN"/>
              <a:t>apkbuilder工具将.dex文件和编译后的资源文件生成未经签名对齐的apk文件。这里编译后的资源文件包括两部分，一是由aapt编译产生的编译后的资源文件，二是依赖的三方库里的资源文件。产出为未经签名的.apk文件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4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、签名和对齐：</a:t>
            </a:r>
            <a:r>
              <a:rPr lang="zh-CN"/>
              <a:t>分别由Jarsigner和zipalign对apk文件进行签名和对齐，生成最终的apk文件。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Android Gradle Plugin 从 1.5.0-beta1 版本开始，</a:t>
            </a:r>
            <a:r>
              <a:rPr lang="zh-CN" sz="1100"/>
              <a:t>包含了 Transform API，它允许第三方插件在将编译后的类文件转换为 dex 文件之前对 .class 文件进行操作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AGP 7.0 版本开始，Transform API 将废弃，另提供替换方式 Transform Action，将外部链式改为内部链式，减少 IO 操作，性能提升 18% 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左右。</a:t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基类模块基本无改动，其他三个模块进行了大量优化</a:t>
            </a:r>
            <a:endParaRPr/>
          </a:p>
        </p:txBody>
      </p:sp>
      <p:sp>
        <p:nvSpPr>
          <p:cNvPr id="264" name="Google Shape;26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版本升级 sdk 依赖热修复 sdk</a:t>
            </a:r>
            <a:r>
              <a:rPr lang="zh-CN">
                <a:latin typeface="SimSun"/>
                <a:ea typeface="SimSun"/>
                <a:cs typeface="SimSun"/>
                <a:sym typeface="SimSun"/>
              </a:rPr>
              <a:t>，打通全流程</a:t>
            </a:r>
            <a:endParaRPr/>
          </a:p>
        </p:txBody>
      </p:sp>
      <p:sp>
        <p:nvSpPr>
          <p:cNvPr id="354" name="Google Shape;35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在讲 Android 热修复原理之前，先了解一些基本概念</a:t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整体思想来源于 Xposed 框架，诠释了 AOP 编程思想。</a:t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12" name="Google Shape;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3"/>
            <a:ext cx="991939" cy="14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5"/>
          <p:cNvSpPr txBox="1"/>
          <p:nvPr>
            <p:ph type="title"/>
          </p:nvPr>
        </p:nvSpPr>
        <p:spPr>
          <a:xfrm>
            <a:off x="561108" y="2156378"/>
            <a:ext cx="8052955" cy="1059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sz="33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" type="body"/>
          </p:nvPr>
        </p:nvSpPr>
        <p:spPr>
          <a:xfrm>
            <a:off x="561108" y="3215551"/>
            <a:ext cx="8052955" cy="4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" name="Google Shape;15;p35"/>
          <p:cNvSpPr/>
          <p:nvPr/>
        </p:nvSpPr>
        <p:spPr>
          <a:xfrm>
            <a:off x="0" y="4328516"/>
            <a:ext cx="9144000" cy="843559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5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" type="body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ub Titles and Contents" showMasterSp="0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37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3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" type="body"/>
          </p:nvPr>
        </p:nvSpPr>
        <p:spPr>
          <a:xfrm>
            <a:off x="552450" y="1074075"/>
            <a:ext cx="4678052" cy="60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o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2" type="body"/>
          </p:nvPr>
        </p:nvSpPr>
        <p:spPr>
          <a:xfrm>
            <a:off x="550069" y="736922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3" type="body"/>
          </p:nvPr>
        </p:nvSpPr>
        <p:spPr>
          <a:xfrm>
            <a:off x="550069" y="1841660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4" type="body"/>
          </p:nvPr>
        </p:nvSpPr>
        <p:spPr>
          <a:xfrm>
            <a:off x="550067" y="3041603"/>
            <a:ext cx="3793332" cy="329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shopee-logo-en.png" id="29" name="Google Shape;29;p37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(Bullets)" showMasterSp="0">
  <p:cSld name="5_Comparison(Bullets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2" type="body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35" name="Google Shape;35;p38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36" name="Google Shape;36;p38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mparison(Numbers)" showMasterSp="0">
  <p:cSld name="6_Comparison(Numbers)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4973505" y="1739763"/>
            <a:ext cx="3248876" cy="26137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rabicPeriod"/>
              <a:defRPr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" name="Google Shape;41;p39"/>
          <p:cNvSpPr txBox="1"/>
          <p:nvPr>
            <p:ph idx="2" type="body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3" type="body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43" name="Google Shape;43;p39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44" name="Google Shape;44;p39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ultiple Contents" showMasterSp="0">
  <p:cSld name="4_Multiple Conten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552450" y="2786971"/>
            <a:ext cx="3886200" cy="17140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▪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o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49" name="Google Shape;49;p40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50" name="Google Shape;50;p40"/>
          <p:cNvPicPr preferRelativeResize="0"/>
          <p:nvPr/>
        </p:nvPicPr>
        <p:blipFill rotWithShape="1">
          <a:blip r:embed="rId2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41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9" name="Google Shape;9;p34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10" name="Google Shape;10;p34"/>
          <p:cNvPicPr preferRelativeResize="0"/>
          <p:nvPr/>
        </p:nvPicPr>
        <p:blipFill rotWithShape="1">
          <a:blip r:embed="rId1">
            <a:alphaModFix/>
          </a:blip>
          <a:srcRect b="0" l="0" r="71131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about:blank" TargetMode="External"/><Relationship Id="rId10" Type="http://schemas.openxmlformats.org/officeDocument/2006/relationships/hyperlink" Target="https://confluence.shopee.io/pages/viewpage.action?pageId=786339995" TargetMode="External"/><Relationship Id="rId13" Type="http://schemas.openxmlformats.org/officeDocument/2006/relationships/hyperlink" Target="https://confluence.shopee.io/pages/viewpage.action?pageId=603277224" TargetMode="External"/><Relationship Id="rId12" Type="http://schemas.openxmlformats.org/officeDocument/2006/relationships/hyperlink" Target="https://confluence.shopee.io/pages/viewpage.action?pageId=60327722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nfluence.shopee.io/pages/viewpage.action?pageId=633557904" TargetMode="External"/><Relationship Id="rId4" Type="http://schemas.openxmlformats.org/officeDocument/2006/relationships/hyperlink" Target="https://confluence.shopee.io/pages/viewpage.action?pageId=609079957" TargetMode="External"/><Relationship Id="rId9" Type="http://schemas.openxmlformats.org/officeDocument/2006/relationships/hyperlink" Target="https://git.garena.com/shopee/ssz-client/android/supplychain/corelib/-/tree/dev/hotfix" TargetMode="External"/><Relationship Id="rId5" Type="http://schemas.openxmlformats.org/officeDocument/2006/relationships/hyperlink" Target="https://confluence.shopee.io/pages/viewpage.action?pageId=620661158" TargetMode="External"/><Relationship Id="rId6" Type="http://schemas.openxmlformats.org/officeDocument/2006/relationships/hyperlink" Target="https://confluence.shopee.io/pages/viewpage.action?pageId=603277224" TargetMode="External"/><Relationship Id="rId7" Type="http://schemas.openxmlformats.org/officeDocument/2006/relationships/hyperlink" Target="https://confluence.shopee.io/pages/viewpage.action?pageId=621642983" TargetMode="External"/><Relationship Id="rId8" Type="http://schemas.openxmlformats.org/officeDocument/2006/relationships/hyperlink" Target="about:bla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561107" y="2156378"/>
            <a:ext cx="8052956" cy="1059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zh-CN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热修复实践与版本升级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>
            <p:ph idx="4294967295" type="subTitle"/>
          </p:nvPr>
        </p:nvSpPr>
        <p:spPr>
          <a:xfrm>
            <a:off x="561100" y="3215549"/>
            <a:ext cx="8052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-254000" lvl="0" marL="254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</a:pPr>
            <a:r>
              <a:rPr b="0" i="0" lang="zh-CN" sz="15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Supply Chain Android</a:t>
            </a:r>
            <a:endParaRPr b="0" i="0" sz="150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97" name="Google Shape;197;p1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98" name="Google Shape;198;p10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 - Dex 替换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658495" y="1238885"/>
            <a:ext cx="3474085" cy="246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原理：服务端做 dex 差量，将差量包下发到客户端，在ART模式的机型上本地跟原 apk 中的 classes.dex 做 merge，merge 成为一个新的 merge.dex 后将 merge.dex 插入 pathClassLoader 的 dexElement，原理类同 Q-Zone。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特点：以微信 Tinker 为例，优点是支持动态下发代码、支持替换So库以及资源，缺点是不能即时生效、Dex 合并时容易 OOM。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330" y="895985"/>
            <a:ext cx="444627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207" name="Google Shape;207;p11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08" name="Google Shape;208;p11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 - 混合/优化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658495" y="1238885"/>
            <a:ext cx="772160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原理：混合使用了 Native hook、Multidex 以及 dex 替换等方案。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特点：没有开源，已经走向商业收费，接入上比较简单，但对开发者并非完全透明。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45" y="2639060"/>
            <a:ext cx="4088765" cy="16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217" name="Google Shape;217;p1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18" name="Google Shape;218;p12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热修复方案对比、选型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9" name="Google Shape;219;p12"/>
          <p:cNvGraphicFramePr/>
          <p:nvPr/>
        </p:nvGraphicFramePr>
        <p:xfrm>
          <a:off x="552450" y="10896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{8900A9F9-F827-4CD0-BA46-8B252488CA53}</a:tableStyleId>
              </a:tblPr>
              <a:tblGrid>
                <a:gridCol w="871850"/>
                <a:gridCol w="2914025"/>
                <a:gridCol w="3267700"/>
                <a:gridCol w="1249675"/>
              </a:tblGrid>
              <a:tr h="32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方案类型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优点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缺点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典型框架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5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Native hook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即时生效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没有性能开销，不需要任何编译插桩或代码改写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存在稳定及兼容性问题。ArtMethod 的结构基本参考Google 开源代码，各大厂商的 ROM 都可能有所改动，可能导致结构不一致，修复失败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无法增加变量及类，只能修复方法级别的 Bug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阿里 AndFix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70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Multidex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不需要考虑对 dalvik 虚拟机和 ART 虚拟机做适配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代码是非侵入式的，对 apk 体积影响不大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需要下次启动才修复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性能损耗大，为了避免类被加上 CLASS_ISPREVERIFIED，使用插桩单独放一个帮助类在独立的 dex 中让其他类调用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腾讯 QZone、QFix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>
                          <a:solidFill>
                            <a:srgbClr val="FF0000"/>
                          </a:solidFill>
                        </a:rPr>
                        <a:t>Java hook</a:t>
                      </a:r>
                      <a:endParaRPr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高兼容性、高稳定性，修复成功率高达 99.9%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补丁实时生效，不需要重新启动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支持方法级别的修复，包括静态方法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支持增加方法和类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支持ProGuard的混淆、内联、优化等操作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代码是侵入式的，会在原有的类中加入相关代码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暂时不支持 so 和资源的替换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会增大apk的体积，平均一个函数会比原来增加17.47 个字节，10 万个函数会增加 1.67M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美团 Robust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42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Dex 替换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兼容性高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补丁小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开发透明，代码非侵入式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冷启动修复，下次启动修复</a:t>
                      </a:r>
                      <a:endParaRPr sz="10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Dex 合并内存消耗在 vm head 上，容易 OOM，最后导致合并失败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腾讯 Tinker、饿了么 Amigo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  <a:tr h="23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混合/优化	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综合优化的产物，功能完善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zh-CN" sz="1000" u="none" cap="none" strike="noStrike"/>
                        <a:t>商业付费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cap="none" strike="noStrike"/>
                        <a:t>阿里 Sophix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热修复实践与版本升级</a:t>
            </a:r>
            <a:endParaRPr sz="1100"/>
          </a:p>
        </p:txBody>
      </p:sp>
      <p:sp>
        <p:nvSpPr>
          <p:cNvPr id="226" name="Google Shape;226;p1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27" name="Google Shape;227;p13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Android 热修复简介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Android 热修复实践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Android 版本升级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36" name="Google Shape;236;p1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37" name="Google Shape;237;p14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APK 打包过程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70" y="1007110"/>
            <a:ext cx="3341370" cy="375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6560" y="604520"/>
            <a:ext cx="25527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47" name="Google Shape;247;p15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AOP 的几种实现方式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830" y="1293495"/>
            <a:ext cx="324000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 txBox="1"/>
          <p:nvPr/>
        </p:nvSpPr>
        <p:spPr>
          <a:xfrm>
            <a:off x="658495" y="1238885"/>
            <a:ext cx="4229735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热修复 Java hook 方案首先需要对所有可修复的方法进行代码插桩，非常适合用 AOP (Aspect-Oriented Programming，面向切面编程) 思想来实现。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平台的 AOP 有以下几种实现方式：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 (Annotation Processing Tool，注解处理器)：编译期生成源代码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AspectJ：通过编译器扩展插件，对所有受 aspect 影响的类进行代码织入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Javassist/ASM</a:t>
            </a: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：可以直接操作修改编译后的字节码，效率较高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56" name="Google Shape;256;p1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57" name="Google Shape;257;p16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Transform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 txBox="1"/>
          <p:nvPr/>
        </p:nvSpPr>
        <p:spPr>
          <a:xfrm>
            <a:off x="658495" y="1238885"/>
            <a:ext cx="4229735" cy="1229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工作原理：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链式结构，每个 Transform 都是一个 Gradle  Task，AGP 通过 TaskManager 将其串联起来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第一个 Transform 接收 javac 编译的结果、 jar 包依赖和 resource 资源，这些编译的中间产物在 Transform 链上流动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75" y="2653665"/>
            <a:ext cx="4300855" cy="189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9930" y="2888615"/>
            <a:ext cx="2453005" cy="16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/>
        </p:nvSpPr>
        <p:spPr>
          <a:xfrm>
            <a:off x="5179060" y="1238885"/>
            <a:ext cx="3675380" cy="14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需要实现的 API：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getName()：指定 Transform 的名字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getInputTypes()：指定 Transform 的输入类型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getScopes()：指定 Transform 的作用域，常用的是 SCOPE_FULL_PROJECT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isIncremental()：指明是否支持增量编译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transform()：核心方法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415" y="2515870"/>
            <a:ext cx="5062855" cy="20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69" name="Google Shape;269;p1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70" name="Google Shape;270;p17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热修复框架方案设计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552450" y="1238885"/>
            <a:ext cx="7331710" cy="1045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基于美团 Robust，在其基础上做了大量的功能扩展与优化。整体分为以下 4 个模块：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autopatchbase：热修复基类模块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gradle-plugin：正式包插桩插件 HotfixPackPlugin，负责 apk 包的插桩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auto-patch-plugin：补丁包生成插件 HotfixPatchPlugin，负责提取制作 patch 包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patch：热修复 sdk，负责补丁包的加载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78" name="Google Shape;278;p1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79" name="Google Shape;279;p18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552450" y="1238875"/>
            <a:ext cx="291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HotfixPackPlugin#apply() 流程：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创建插桩参数扩展，使接入方可以在 build.gradle 中自定义插桩配置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注册插桩 Transform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335" y="1238885"/>
            <a:ext cx="5030836" cy="26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88" name="Google Shape;288;p19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445" y="1238885"/>
            <a:ext cx="5040000" cy="268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552450" y="1238885"/>
            <a:ext cx="3261995" cy="14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Transform#transform() 流程：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获取配置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根据配置选择插桩策略，其中 PureAsmInsertCodeStrategy 为新增的纯 ASM 插桩方式，默认使用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使用插桩策略进行实际的代码插桩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将插桩涉及的 methodMap 写入文件备份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热修复实践与版本升级</a:t>
            </a:r>
            <a:endParaRPr sz="1100"/>
          </a:p>
        </p:txBody>
      </p:sp>
      <p:sp>
        <p:nvSpPr>
          <p:cNvPr id="112" name="Google Shape;112;p2"/>
          <p:cNvSpPr txBox="1"/>
          <p:nvPr/>
        </p:nvSpPr>
        <p:spPr>
          <a:xfrm>
            <a:off x="1378471" y="1283970"/>
            <a:ext cx="3456146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如何搭建React Native环境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14" name="Google Shape;114;p2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zh-C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Android 热修复简介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Android 热修复实践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Android 版本升级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378471" y="2064544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298" name="Google Shape;298;p2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299" name="Google Shape;299;p20"/>
          <p:cNvSpPr txBox="1"/>
          <p:nvPr/>
        </p:nvSpPr>
        <p:spPr>
          <a:xfrm>
            <a:off x="552450" y="1238885"/>
            <a:ext cx="3261995" cy="163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PureAsmInsertCodeStrategy#doTransform() 流程：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遍历 jar 文件，收集需要插桩的 jar 文件及方法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对需要插桩的 jar 文件进行插桩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遍历 dir 目录，收集需要插桩的 class 及方法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对需要插桩的 class 文件进行插桩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4490" y="724535"/>
            <a:ext cx="4680000" cy="389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1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pic>
        <p:nvPicPr>
          <p:cNvPr id="309" name="Google Shape;3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445" y="1238885"/>
            <a:ext cx="5040000" cy="305617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1"/>
          <p:cNvSpPr txBox="1"/>
          <p:nvPr/>
        </p:nvSpPr>
        <p:spPr>
          <a:xfrm>
            <a:off x="552450" y="1238885"/>
            <a:ext cx="3261995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插桩过程展示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仅对业务代码进行插桩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1w 个方法，耗时 2-4s，APK 体积增大 180kB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18" name="Google Shape;318;p2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445" y="1238885"/>
            <a:ext cx="5040000" cy="234397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2"/>
          <p:cNvSpPr txBox="1"/>
          <p:nvPr/>
        </p:nvSpPr>
        <p:spPr>
          <a:xfrm>
            <a:off x="552450" y="1238885"/>
            <a:ext cx="326199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插桩结果展示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28" name="Google Shape;328;p2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29" name="Google Shape;329;p23"/>
          <p:cNvSpPr txBox="1"/>
          <p:nvPr/>
        </p:nvSpPr>
        <p:spPr>
          <a:xfrm>
            <a:off x="552450" y="1238885"/>
            <a:ext cx="3261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踩坑之路：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插件配置改用标准方式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兼容 Kotlin module-info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新增纯 AMS 插桩方式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非静态内部类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java8 接口默认方法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0923 先行上线，运行稳定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440" y="770890"/>
            <a:ext cx="4572000" cy="253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440" y="3491865"/>
            <a:ext cx="4572000" cy="94138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HotfixPackPlugin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39" name="Google Shape;339;p2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40" name="Google Shape;340;p24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HotfixPatchPlugin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552450" y="1238885"/>
            <a:ext cx="7239000" cy="2707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AutoPatchTransform#transform() 流程：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复制项目中的 LIB_NAME_ARRAY 中的 3 个 jar 包到 ./robust/ 文件夹下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读取 bootClasspath 路径下的 class 文件并转换为 CtClass 对象数组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执行打包 autoPatch(…)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首先执行 ReadAnnonation(…) 去读取 CtClass 数组中的注解，然后把注解的方法/类放在Config 中保存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执行 ReadMapping.initMappingInfo()，读取 mapping.txt 将被 ProGuard 混淆了的类的对象还原成原来的类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 InlineClassFactory 构造新加的类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处理 super 的方法调用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针对每一个有补丁方法的类，使用 PatchesFactory.createPatch 构造出 Patch 实现类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PatchesControlFactory.createPatchesControl 构造 PatchControl 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PatchesInfoFactory.createPatchesInfo 构造 PatchInfo 类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重新打包，优化 smali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48" name="Google Shape;348;p25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49" name="Google Shape;349;p25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HotfixPatchPlugin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552450" y="1238885"/>
            <a:ext cx="723900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新增支持多渠道补丁包生成，新增签名验证。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120" y="1545590"/>
            <a:ext cx="6480000" cy="3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</a:t>
            </a:r>
            <a:endParaRPr sz="1100"/>
          </a:p>
        </p:txBody>
      </p:sp>
      <p:sp>
        <p:nvSpPr>
          <p:cNvPr id="358" name="Google Shape;358;p2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59" name="Google Shape;359;p26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热修复框架 - 版本升级、热修复 sdk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b="53160" l="0" r="0" t="0"/>
          <a:stretch/>
        </p:blipFill>
        <p:spPr>
          <a:xfrm>
            <a:off x="214630" y="1309370"/>
            <a:ext cx="4319905" cy="307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4">
            <a:alphaModFix/>
          </a:blip>
          <a:srcRect b="0" l="0" r="0" t="45117"/>
          <a:stretch/>
        </p:blipFill>
        <p:spPr>
          <a:xfrm>
            <a:off x="4534535" y="1045845"/>
            <a:ext cx="431990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7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热修复实践与版本升级</a:t>
            </a:r>
            <a:endParaRPr sz="1100"/>
          </a:p>
        </p:txBody>
      </p:sp>
      <p:sp>
        <p:nvSpPr>
          <p:cNvPr id="368" name="Google Shape;368;p2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69" name="Google Shape;369;p27"/>
          <p:cNvSpPr/>
          <p:nvPr/>
        </p:nvSpPr>
        <p:spPr>
          <a:xfrm>
            <a:off x="1378471" y="1273601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Android 热修复简介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1378471" y="1812716"/>
            <a:ext cx="4406014" cy="36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Android 热修复实践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1378471" y="2351831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zh-C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Android 版本升级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版本升级</a:t>
            </a:r>
            <a:endParaRPr sz="1100"/>
          </a:p>
        </p:txBody>
      </p:sp>
      <p:sp>
        <p:nvSpPr>
          <p:cNvPr id="378" name="Google Shape;378;p2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79" name="Google Shape;379;p28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版本升级整体架构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552450" y="1238885"/>
            <a:ext cx="326199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早期版本升级的整体架构：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670" y="1777365"/>
            <a:ext cx="40100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版本升级</a:t>
            </a:r>
            <a:endParaRPr sz="1100"/>
          </a:p>
        </p:txBody>
      </p:sp>
      <p:sp>
        <p:nvSpPr>
          <p:cNvPr id="388" name="Google Shape;388;p29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89" name="Google Shape;389;p29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版本升级整体架构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552450" y="1238885"/>
            <a:ext cx="756729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发布入口迁移至 dms 之后，APP 版本升级的整体架构：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760" y="1777365"/>
            <a:ext cx="511048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658495" y="1104265"/>
            <a:ext cx="7846695" cy="4387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sz="1400"/>
              <a:t>对于移动端来说，传统的版本更新必须经历以下流程：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25" name="Google Shape;125;p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26" name="Google Shape;126;p3"/>
          <p:cNvSpPr txBox="1"/>
          <p:nvPr/>
        </p:nvSpPr>
        <p:spPr>
          <a:xfrm>
            <a:off x="658495" y="724376"/>
            <a:ext cx="25465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什么是热修复?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769745"/>
            <a:ext cx="7861935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648335" y="2694940"/>
            <a:ext cx="7846695" cy="18783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一般来说，传统更新流程存在几大弊端：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重新发布版本代价较大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用户下载安装成本较高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 修复不及时，用户休验较差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版本升级</a:t>
            </a:r>
            <a:endParaRPr sz="1100"/>
          </a:p>
        </p:txBody>
      </p:sp>
      <p:sp>
        <p:nvSpPr>
          <p:cNvPr id="398" name="Google Shape;398;p30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399" name="Google Shape;399;p30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版本升级整体架构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552450" y="1238885"/>
            <a:ext cx="602488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打包发布流程打通之后，版本升级的整体架构：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135" y="1777365"/>
            <a:ext cx="368173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1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版本升级</a:t>
            </a:r>
            <a:endParaRPr sz="1100"/>
          </a:p>
        </p:txBody>
      </p:sp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409" name="Google Shape;409;p31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版本升级平台 - dms App 管理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>
            <a:off x="552450" y="1238885"/>
            <a:ext cx="7239000" cy="14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一期功能：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正式包打包管理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正式包版本管理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正式包升级策略管理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补丁包打包管理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补丁包版本管理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补丁包升级策略管理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355" y="1266825"/>
            <a:ext cx="5760000" cy="261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版本升级</a:t>
            </a:r>
            <a:endParaRPr sz="1100"/>
          </a:p>
        </p:txBody>
      </p:sp>
      <p:sp>
        <p:nvSpPr>
          <p:cNvPr id="418" name="Google Shape;418;p32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419" name="Google Shape;419;p32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版本升级平台 - dms App 管理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552450" y="1238885"/>
            <a:ext cx="7239000" cy="1229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二期功能：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一期遗留功能优化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快捷创建正式包版本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快捷创建正式包升级策略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快捷创建补丁包版本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快捷创建补丁包升级策略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3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其他</a:t>
            </a:r>
            <a:endParaRPr sz="1100"/>
          </a:p>
        </p:txBody>
      </p:sp>
      <p:sp>
        <p:nvSpPr>
          <p:cNvPr id="427" name="Google Shape;427;p33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428" name="Google Shape;428;p33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参考文档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552450" y="1238885"/>
            <a:ext cx="7239000" cy="2122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[SCA] APP 版本升级需求文档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[SCA] APP 版本升级设计方案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[SCA] Android热修复技术调研及方案对比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[SCA] 热修复方案选型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[SCA] Driver App热修复技术方案设计与实现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热修复代码库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CN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App打包发布系统 帮助文档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1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658495" y="1104265"/>
            <a:ext cx="7846695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sz="1400"/>
              <a:t>热修复</a:t>
            </a:r>
            <a:r>
              <a:rPr lang="zh-CN" sz="1400">
                <a:latin typeface="SimSun"/>
                <a:ea typeface="SimSun"/>
                <a:cs typeface="SimSun"/>
                <a:sym typeface="SimSun"/>
              </a:rPr>
              <a:t>（</a:t>
            </a:r>
            <a:r>
              <a:rPr lang="zh-CN" sz="1400"/>
              <a:t>hotfix</a:t>
            </a:r>
            <a:r>
              <a:rPr lang="zh-CN" sz="1400">
                <a:latin typeface="SimSun"/>
                <a:ea typeface="SimSun"/>
                <a:cs typeface="SimSun"/>
                <a:sym typeface="SimSun"/>
              </a:rPr>
              <a:t>）技术应运而生</a:t>
            </a:r>
            <a:r>
              <a:rPr lang="zh-CN" sz="1400"/>
              <a:t>，简单概括就是将修复问题的补丁包上传到云端，随后客户端可以动态检测、拉取、应用补丁包，达到不升级 App 就能修复问题的目的。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zh-CN" sz="1400"/>
              <a:t>因此，热修复更新流程就变成了：</a:t>
            </a:r>
            <a:endParaRPr sz="1400"/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37" name="Google Shape;137;p4"/>
          <p:cNvSpPr txBox="1"/>
          <p:nvPr/>
        </p:nvSpPr>
        <p:spPr>
          <a:xfrm>
            <a:off x="658495" y="724376"/>
            <a:ext cx="25465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什么是热修复?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48335" y="2926715"/>
            <a:ext cx="7846695" cy="18783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可见，热修复的更新流程更加灵活，它有以下这几大优势：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无须重新发版，实时高效热修复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用户无感知修复 BUG ，无须下载新的应用，代价小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</a:pPr>
            <a:r>
              <a:rPr b="0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修复 BUG 成功率高， 把损失降到最低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15" y="2222500"/>
            <a:ext cx="7887335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658495" y="1104265"/>
            <a:ext cx="7846695" cy="7137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sz="1400"/>
              <a:t>Android 的安装包是一个 APK 文件， APK 实际上是 zip 格式封装的，解压之后 可以看到里面的内容大致是这样的：</a:t>
            </a:r>
            <a:endParaRPr sz="1400"/>
          </a:p>
        </p:txBody>
      </p:sp>
      <p:sp>
        <p:nvSpPr>
          <p:cNvPr id="147" name="Google Shape;147;p5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48" name="Google Shape;148;p5"/>
          <p:cNvSpPr txBox="1"/>
          <p:nvPr/>
        </p:nvSpPr>
        <p:spPr>
          <a:xfrm>
            <a:off x="658495" y="724376"/>
            <a:ext cx="25465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APK 结构简介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9" name="Google Shape;149;p5"/>
          <p:cNvGraphicFramePr/>
          <p:nvPr/>
        </p:nvGraphicFramePr>
        <p:xfrm>
          <a:off x="658495" y="19151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{8900A9F9-F827-4CD0-BA46-8B252488CA53}</a:tableStyleId>
              </a:tblPr>
              <a:tblGrid>
                <a:gridCol w="2275200"/>
                <a:gridCol w="5283825"/>
              </a:tblGrid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文件/目录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介绍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AndroidManifest.xml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清单文件，系统解析，无法直接修复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META-INF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签名文件目录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classes.dex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所有 Java 代码编译后的文件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resources.arsc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资源索引表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资源目录，带资源 ID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assets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资源目录，不带资源 ID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1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lib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JNI 相关的 so 库目录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57" name="Google Shape;157;p6"/>
          <p:cNvSpPr txBox="1"/>
          <p:nvPr/>
        </p:nvSpPr>
        <p:spPr>
          <a:xfrm>
            <a:off x="658495" y="724376"/>
            <a:ext cx="25465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75" y="1007110"/>
            <a:ext cx="5278120" cy="367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658495" y="1104265"/>
            <a:ext cx="7846695" cy="7137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sz="1400"/>
              <a:t>按照可修复文件类型分类，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sz="1400"/>
              <a:t>Android 热修复有如图几种方案 ：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67" name="Google Shape;167;p7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 - Native hook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95" y="2639060"/>
            <a:ext cx="32861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380" y="2639060"/>
            <a:ext cx="282448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658495" y="1238885"/>
            <a:ext cx="772160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原理：在 native 层获取到指定方法的结构体，改变 nativeFunc 字段值（方法对应的 native 函数指针），然后在改变之后的函数中调用 Java 层的回调，实现了方法的拦截功能。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特点：需要针对 dalvik 虚拟机和 ART 虚拟机做适配，需要考虑指令集的兼容问题，需要 native 代码支持，兼容性上会有一定的影响。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77" name="Google Shape;177;p8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78" name="Google Shape;178;p8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 - Multidex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658495" y="1238885"/>
            <a:ext cx="772160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原理：通过 Hook ClassLoader.pathList.dexElements[]，因为 ClassLoader 的 findClass 是通过遍历 dexElements[] 中的 Dex 来寻找类的，越靠前的 Dex 优先被系统使用。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特点：需要反射更改 dexElements，改变 Dex 的加载顺序，这使得补丁包需要在下次启动时才能生效，实时性受到了影响，同时这种方案在 android N 混合编译模式下也有问题需要解决。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8975" y="2503170"/>
            <a:ext cx="5120005" cy="220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sz="1100"/>
              <a:t>Android </a:t>
            </a:r>
            <a:r>
              <a:rPr lang="zh-CN" sz="1100">
                <a:latin typeface="SimSun"/>
                <a:ea typeface="SimSun"/>
                <a:cs typeface="SimSun"/>
                <a:sym typeface="SimSun"/>
              </a:rPr>
              <a:t>热修复</a:t>
            </a:r>
            <a:r>
              <a:rPr lang="zh-CN" sz="1100"/>
              <a:t>简介</a:t>
            </a:r>
            <a:endParaRPr sz="1100"/>
          </a:p>
        </p:txBody>
      </p:sp>
      <p:sp>
        <p:nvSpPr>
          <p:cNvPr id="187" name="Google Shape;187;p9"/>
          <p:cNvSpPr txBox="1"/>
          <p:nvPr>
            <p:ph idx="12" type="sldNum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zh-CN" sz="1100"/>
              <a:t>‹#›</a:t>
            </a:fld>
            <a:endParaRPr sz="1100"/>
          </a:p>
        </p:txBody>
      </p:sp>
      <p:sp>
        <p:nvSpPr>
          <p:cNvPr id="188" name="Google Shape;188;p9"/>
          <p:cNvSpPr txBox="1"/>
          <p:nvPr/>
        </p:nvSpPr>
        <p:spPr>
          <a:xfrm>
            <a:off x="658495" y="724535"/>
            <a:ext cx="403288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热修复方案介绍 - Java hook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658495" y="1238885"/>
            <a:ext cx="3396615" cy="2891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原理：在编译打包阶段，对每个类都插入一个静态变量，默认为 null，对每个函数都插入一段代码，当静态变量为 null 时执行旧逻辑，当静态变量不为 null 时，执行对应的 dispatch 逻辑，替换旧逻辑从而达到修复目的。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特点：优缺点明确，优点是实时生效、几乎不影响性能、高兼容性（只是在正常的使用 DexClassLoader）、高稳定性以及高修复成功率（Robust 数据为 99.9%）；缺点是会增大包体积、暂不支持 so 和资源的替换。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110" y="1121410"/>
            <a:ext cx="4852670" cy="31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2021-11-22T03:36:09Z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